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67" r:id="rId4"/>
    <p:sldId id="268" r:id="rId5"/>
    <p:sldId id="269" r:id="rId6"/>
    <p:sldId id="264" r:id="rId7"/>
    <p:sldId id="265" r:id="rId8"/>
    <p:sldId id="266" r:id="rId9"/>
    <p:sldId id="259" r:id="rId10"/>
    <p:sldId id="263" r:id="rId11"/>
    <p:sldId id="260" r:id="rId12"/>
    <p:sldId id="276" r:id="rId13"/>
    <p:sldId id="261" r:id="rId14"/>
    <p:sldId id="262" r:id="rId15"/>
    <p:sldId id="275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207F-1708-4FDE-AAA0-5C504FFA77B5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3218C-B9F9-4FF1-B478-4590805B55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82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3218C-B9F9-4FF1-B478-4590805B55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1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B873DF0-0783-4FDC-92E9-06EC4DA31DD4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8D5222-D313-41DF-B816-6A60B014B51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le-emploi.org/accueil/actualites/2021/metiers-du-numerique--developper-aujourdhui-les-competences-de-demain.html?type=article" TargetMode="External"/><Relationship Id="rId13" Type="http://schemas.openxmlformats.org/officeDocument/2006/relationships/hyperlink" Target="https://www.pole-emploi.fr/region/normandie/les-publications-statistiques/la-meteo-de-lemploi.html" TargetMode="External"/><Relationship Id="rId3" Type="http://schemas.openxmlformats.org/officeDocument/2006/relationships/hyperlink" Target="https://www.insee.fr/fr/statistiques/2011101?geo=REG-28#chiffre-cle-5" TargetMode="External"/><Relationship Id="rId7" Type="http://schemas.openxmlformats.org/officeDocument/2006/relationships/hyperlink" Target="https://www.pole-emploi.fr/region/bretagne/candidat/atelier-video--presentation-du-s.html" TargetMode="External"/><Relationship Id="rId12" Type="http://schemas.openxmlformats.org/officeDocument/2006/relationships/hyperlink" Target="https://candidat.pole-emploi.fr/marche-du-travail/secteuractivite?codeSecteurActivite=61&amp;codeZoneGeographique=28&amp;typeZoneGeographique=REGION" TargetMode="External"/><Relationship Id="rId2" Type="http://schemas.openxmlformats.org/officeDocument/2006/relationships/hyperlink" Target="https://www.insee.fr/fr/statistiques/2122336#consulter" TargetMode="External"/><Relationship Id="rId16" Type="http://schemas.openxmlformats.org/officeDocument/2006/relationships/hyperlink" Target="https://sig.ville.gouv.fr/Territoire/765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e-emploi.fr/region/bretagne/actualite/portrait-community-manager.html" TargetMode="External"/><Relationship Id="rId11" Type="http://schemas.openxmlformats.org/officeDocument/2006/relationships/hyperlink" Target="https://statistiques.pole-emploi.org/bmo" TargetMode="External"/><Relationship Id="rId5" Type="http://schemas.openxmlformats.org/officeDocument/2006/relationships/hyperlink" Target="https://www.pole-emploi.org/accueil/resultats-de-recherche.html?motRechercher=community+manager&amp;btRecherche" TargetMode="External"/><Relationship Id="rId15" Type="http://schemas.openxmlformats.org/officeDocument/2006/relationships/hyperlink" Target="https://www.cariforefnormandie.fr/observer/anticipation-et-accompagnement-des-mutations-economiques/les-metiers-en-tension/" TargetMode="External"/><Relationship Id="rId10" Type="http://schemas.openxmlformats.org/officeDocument/2006/relationships/hyperlink" Target="https://recrutement.pole-emploi.fr/marche-du-travail/statistiques?codeMetier=38383&amp;codeZoneGeographique=28&amp;typeZoneGeographique=REGION" TargetMode="External"/><Relationship Id="rId4" Type="http://schemas.openxmlformats.org/officeDocument/2006/relationships/hyperlink" Target="https://statistiques-locales.insee.fr/#c=report&amp;chapter=empopact&amp;report=r03" TargetMode="External"/><Relationship Id="rId9" Type="http://schemas.openxmlformats.org/officeDocument/2006/relationships/hyperlink" Target="https://dares.travail-emploi.gouv.fr/publications/data-scientists-community-managers-et-informaticiens-quels-sont-les-metiers-du" TargetMode="External"/><Relationship Id="rId14" Type="http://schemas.openxmlformats.org/officeDocument/2006/relationships/hyperlink" Target="https://candidat.pole-emploi.fr/offres/recherche?domaine=E&amp;lieux=28R&amp;offresPartenaires=true&amp;rayon=10&amp;tri=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e-emploi.fr/region/normandie/les-publications-statistiques/les-bassins-demploi/bassins-demploi-de-seine-maritim/bassin-de-rouen.html" TargetMode="External"/><Relationship Id="rId2" Type="http://schemas.openxmlformats.org/officeDocument/2006/relationships/hyperlink" Target="https://travail-emploi.gouv.fr/IMG/pdf/liste_metiers_porteurs_normandi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iforefnormandie.fr/observer/anticipation-et-accompagnement-des-mutations-economiques/les-metiers-en-tens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244876" y="579890"/>
            <a:ext cx="5648623" cy="2530710"/>
          </a:xfrm>
        </p:spPr>
        <p:txBody>
          <a:bodyPr/>
          <a:lstStyle/>
          <a:p>
            <a:r>
              <a:rPr lang="fr-FR" dirty="0" smtClean="0"/>
              <a:t>PROJET 4 – CONSTITUER NOTRE Réseau DE PARTENAIRES : PRESENTATION </a:t>
            </a:r>
            <a:r>
              <a:rPr lang="fr-FR" dirty="0" smtClean="0"/>
              <a:t>ETUDE DE MARCHE – VEILLE - ENTRETIENS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9140000">
            <a:off x="1198366" y="2480227"/>
            <a:ext cx="6511131" cy="491506"/>
          </a:xfrm>
        </p:spPr>
        <p:txBody>
          <a:bodyPr>
            <a:normAutofit/>
          </a:bodyPr>
          <a:lstStyle/>
          <a:p>
            <a:r>
              <a:rPr lang="fr-FR" dirty="0" smtClean="0"/>
              <a:t>SOUTENANCE </a:t>
            </a:r>
            <a:r>
              <a:rPr lang="fr-FR" dirty="0" smtClean="0"/>
              <a:t>LE</a:t>
            </a:r>
            <a:r>
              <a:rPr lang="fr-FR" dirty="0" smtClean="0"/>
              <a:t> </a:t>
            </a:r>
            <a:r>
              <a:rPr lang="fr-FR" dirty="0" smtClean="0"/>
              <a:t>11 MAI 2021 </a:t>
            </a:r>
            <a:r>
              <a:rPr lang="fr-FR" dirty="0" smtClean="0"/>
              <a:t>- </a:t>
            </a:r>
            <a:r>
              <a:rPr lang="fr-FR" dirty="0" smtClean="0"/>
              <a:t>16h00 AVEC NELLY EPIVENT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7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60" y="1443841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u="sng" dirty="0" smtClean="0"/>
              <a:t>Observe 3 </a:t>
            </a:r>
            <a:r>
              <a:rPr lang="fr-FR" u="sng" dirty="0"/>
              <a:t>secteurs sont en tension </a:t>
            </a:r>
            <a:r>
              <a:rPr lang="fr-FR" u="sng" dirty="0" smtClean="0"/>
              <a:t>– Métier CM :</a:t>
            </a:r>
            <a:r>
              <a:rPr lang="fr-FR" u="sng" dirty="0"/>
              <a:t> </a:t>
            </a:r>
            <a:endParaRPr lang="fr-FR" u="sng" dirty="0" smtClean="0"/>
          </a:p>
          <a:p>
            <a:pPr algn="just" fontAlgn="base"/>
            <a:endParaRPr lang="fr-FR" dirty="0"/>
          </a:p>
          <a:p>
            <a:pPr algn="just"/>
            <a:r>
              <a:rPr lang="fr-FR" b="1" dirty="0" smtClean="0"/>
              <a:t>1) Publicité </a:t>
            </a:r>
            <a:r>
              <a:rPr lang="fr-FR" b="1" dirty="0"/>
              <a:t>et études de marché - 30% </a:t>
            </a:r>
            <a:endParaRPr lang="fr-FR" b="1" dirty="0" smtClean="0"/>
          </a:p>
          <a:p>
            <a:pPr algn="just"/>
            <a:r>
              <a:rPr lang="fr-FR" sz="1400" dirty="0" smtClean="0"/>
              <a:t>(</a:t>
            </a:r>
            <a:r>
              <a:rPr lang="fr-FR" sz="1400" dirty="0"/>
              <a:t>Ce secteur comprend la création de campagnes publicitaires et la diffusion de la publicité ainsi créée dans les périodiques et journaux, à la radio et à la télévision ou dans d’autres médias. Il intègre aussi la conception de structures et de sites d’affichage.) </a:t>
            </a:r>
          </a:p>
          <a:p>
            <a:pPr algn="just"/>
            <a:r>
              <a:rPr lang="fr-FR" b="1" dirty="0" smtClean="0"/>
              <a:t>2) Comptabilité</a:t>
            </a:r>
            <a:r>
              <a:rPr lang="fr-FR" b="1" dirty="0"/>
              <a:t>, droit et gestion - 13%</a:t>
            </a:r>
            <a:r>
              <a:rPr lang="fr-FR" dirty="0"/>
              <a:t> </a:t>
            </a:r>
          </a:p>
          <a:p>
            <a:pPr algn="just"/>
            <a:r>
              <a:rPr lang="fr-FR" sz="1400" dirty="0"/>
              <a:t>(Ce secteur regroupe principalement les activités comptables, juridiques (juristes d'entreprises, avocats, fiscalistes...), et de conseil pour les affaires et la gestion</a:t>
            </a:r>
            <a:r>
              <a:rPr lang="fr-FR" sz="1400" dirty="0" smtClean="0"/>
              <a:t>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b="1" dirty="0" smtClean="0"/>
              <a:t>3) Autres </a:t>
            </a:r>
            <a:r>
              <a:rPr lang="fr-FR" b="1" dirty="0"/>
              <a:t>activités de service - 9%</a:t>
            </a:r>
          </a:p>
          <a:p>
            <a:pPr algn="just"/>
            <a:r>
              <a:rPr lang="fr-FR" sz="1400" dirty="0"/>
              <a:t>(Ce secteur regroupe des activités spécialisées, scientifiques et techniques (design, photographie, traduction…), les activités de location et location-bail, des activités administratives et de soutien aux entreprises (centres d'appels...) ainsi que les activités des organisations associatives (patronales et consulaires, professionnelles, religieuses, politiques, associatives à but non lucratif</a:t>
            </a:r>
            <a:r>
              <a:rPr lang="fr-FR" sz="1400" dirty="0" smtClean="0"/>
              <a:t>…).</a:t>
            </a:r>
            <a:endParaRPr lang="fr-FR" sz="1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22960" y="-27384"/>
            <a:ext cx="7520940" cy="1512168"/>
          </a:xfrm>
        </p:spPr>
        <p:txBody>
          <a:bodyPr/>
          <a:lstStyle/>
          <a:p>
            <a:pPr algn="ctr"/>
            <a:r>
              <a:rPr lang="fr-FR" dirty="0" smtClean="0"/>
              <a:t>3 Secteurs </a:t>
            </a:r>
            <a:r>
              <a:rPr lang="fr-FR" dirty="0"/>
              <a:t>d’Activité </a:t>
            </a:r>
            <a:r>
              <a:rPr lang="fr-FR" dirty="0" smtClean="0"/>
              <a:t> EN TENSION - </a:t>
            </a:r>
            <a:r>
              <a:rPr lang="fr-FR" dirty="0"/>
              <a:t>Métier de CM en Normandie </a:t>
            </a:r>
            <a:r>
              <a:rPr lang="fr-FR" i="1" dirty="0" smtClean="0"/>
              <a:t>(Source CLEOR)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76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997512" cy="864096"/>
          </a:xfrm>
        </p:spPr>
        <p:txBody>
          <a:bodyPr/>
          <a:lstStyle/>
          <a:p>
            <a:pPr algn="ctr"/>
            <a:r>
              <a:rPr lang="fr-FR" dirty="0"/>
              <a:t>Employeurs Normands - Potentiel de recrutement métier CM </a:t>
            </a:r>
            <a:r>
              <a:rPr lang="fr-FR" i="1" dirty="0" smtClean="0"/>
              <a:t>(SOURCE CLEOR)</a:t>
            </a:r>
            <a:endParaRPr lang="fr-FR" i="1" dirty="0"/>
          </a:p>
        </p:txBody>
      </p:sp>
      <p:pic>
        <p:nvPicPr>
          <p:cNvPr id="3074" name="Picture 2" descr="https://lh6.googleusercontent.com/vII9DNjIcry1ofUl1eywVllXqQ1xXm5-yRmZrKRrRu6hZ5cc1HjDHpB6-YE1tlHw_nJhgfhqiHJFQvHA2bZf1a90H0rOGNLGccO4HxdQQ3wlCH3NCea1LxlJ_gPH9Rp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9" t="33371" r="10711" b="19810"/>
          <a:stretch/>
        </p:blipFill>
        <p:spPr bwMode="auto">
          <a:xfrm>
            <a:off x="463652" y="1340769"/>
            <a:ext cx="8356820" cy="33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997512" cy="864096"/>
          </a:xfrm>
        </p:spPr>
        <p:txBody>
          <a:bodyPr/>
          <a:lstStyle/>
          <a:p>
            <a:pPr algn="ctr"/>
            <a:r>
              <a:rPr lang="fr-FR" dirty="0"/>
              <a:t>Employeurs Normands - Potentiel de recrutement métier CM </a:t>
            </a:r>
            <a:r>
              <a:rPr lang="fr-FR" i="1" dirty="0" smtClean="0"/>
              <a:t>(SOURCE CLEOR)</a:t>
            </a:r>
            <a:endParaRPr lang="fr-FR" i="1" dirty="0"/>
          </a:p>
        </p:txBody>
      </p:sp>
      <p:pic>
        <p:nvPicPr>
          <p:cNvPr id="5122" name="Picture 2" descr="https://lh5.googleusercontent.com/bme91AiqNX13RJi-qarDVQLul6lO4CNAHNvBAT4gCUCdVZ1hUS8dTA7mi3NLfOtvjcuNpCjEXBQI_NAdLz7244SJQ1yZRUKcZVWc6hNezg2vfgH7afwv15756Fa_v6G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t="22095" r="13142" b="16763"/>
          <a:stretch/>
        </p:blipFill>
        <p:spPr bwMode="auto">
          <a:xfrm>
            <a:off x="794761" y="1145035"/>
            <a:ext cx="7416824" cy="36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792088"/>
          </a:xfrm>
        </p:spPr>
        <p:txBody>
          <a:bodyPr/>
          <a:lstStyle/>
          <a:p>
            <a:pPr algn="ctr"/>
            <a:r>
              <a:rPr lang="fr-FR" b="1" dirty="0"/>
              <a:t>Les quartiers </a:t>
            </a:r>
            <a:r>
              <a:rPr lang="fr-FR" b="1" dirty="0" smtClean="0"/>
              <a:t>prioritaires - ville </a:t>
            </a:r>
            <a:r>
              <a:rPr lang="fr-FR" b="1" dirty="0"/>
              <a:t>de </a:t>
            </a:r>
            <a:r>
              <a:rPr lang="fr-FR" b="1" dirty="0" smtClean="0"/>
              <a:t>ROUEN </a:t>
            </a:r>
            <a:r>
              <a:rPr lang="fr-FR" b="1" i="1" dirty="0" smtClean="0"/>
              <a:t>(Source SIG VILLE)</a:t>
            </a:r>
            <a:endParaRPr lang="fr-FR" i="1" dirty="0"/>
          </a:p>
        </p:txBody>
      </p:sp>
      <p:pic>
        <p:nvPicPr>
          <p:cNvPr id="1026" name="Picture 2" descr="https://lh3.googleusercontent.com/k_0norN3Jrr2_XesDg9yY9iTsbMuEKBaNK_ngoxeZ3CnUx7W2R0CoZ2UfmQaas2dIcXvCLYbH6C5N-tp6gWmrHPid8tiKwzJGeNdBDRGePti-ND00_2MpcxcgTJII8Tsfk2V0Q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4854" r="12007"/>
          <a:stretch/>
        </p:blipFill>
        <p:spPr bwMode="auto">
          <a:xfrm>
            <a:off x="1043609" y="1179100"/>
            <a:ext cx="6912767" cy="38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375216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NB : Il existe des actions territoriales particulières en vue de développer l’insertion, l’emploi et la formation pour ce </a:t>
            </a:r>
            <a:r>
              <a:rPr lang="fr-FR" sz="1600" dirty="0" smtClean="0"/>
              <a:t>public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601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696524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fr-FR" b="0" u="sng" dirty="0">
                <a:hlinkClick r:id="rId2"/>
              </a:rPr>
              <a:t>https://www.insee.fr/fr/statistiques/2122336#consulter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3"/>
              </a:rPr>
              <a:t>https://www.insee.fr/fr/statistiques/2011101?geo=REG-28#chiffre-cle-5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4"/>
              </a:rPr>
              <a:t>https://statistiques-locales.insee.fr/#c=report&amp;chapter=empopact&amp;report=r03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 smtClean="0">
                <a:hlinkClick r:id="rId5"/>
              </a:rPr>
              <a:t>https</a:t>
            </a:r>
            <a:r>
              <a:rPr lang="fr-FR" b="0" u="sng" dirty="0">
                <a:hlinkClick r:id="rId5"/>
              </a:rPr>
              <a:t>://</a:t>
            </a:r>
            <a:r>
              <a:rPr lang="fr-FR" b="0" u="sng" dirty="0" smtClean="0">
                <a:hlinkClick r:id="rId5"/>
              </a:rPr>
              <a:t>www.pole-emploi.org/accueil/resultats-de-recherche.html?motRechercher=community+manager&amp;btRecherche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6"/>
              </a:rPr>
              <a:t>https://www.pole-emploi.fr/region/bretagne/actualite/portrait-community-manager.html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 smtClean="0">
                <a:hlinkClick r:id="rId7"/>
              </a:rPr>
              <a:t>https</a:t>
            </a:r>
            <a:r>
              <a:rPr lang="fr-FR" b="0" u="sng" dirty="0">
                <a:hlinkClick r:id="rId7"/>
              </a:rPr>
              <a:t>://www.pole-emploi.fr/region/bretagne/candidat/atelier-video--presentation-du-s.html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8"/>
              </a:rPr>
              <a:t>https://www.pole-emploi.org/accueil/actualites/2021/metiers-du-numerique--developper-aujourdhui-les-competences-de-demain.html?type=article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9"/>
              </a:rPr>
              <a:t>https://dares.travail-emploi.gouv.fr/publications/data-scientists-community-managers-et-informaticiens-quels-sont-les-metiers-du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 smtClean="0">
                <a:hlinkClick r:id="rId10"/>
              </a:rPr>
              <a:t>https</a:t>
            </a:r>
            <a:r>
              <a:rPr lang="fr-FR" b="0" u="sng" dirty="0">
                <a:hlinkClick r:id="rId10"/>
              </a:rPr>
              <a:t>://recrutement.pole-emploi.fr/marche-du-travail/statistiques?codeMetier=38383&amp;codeZoneGeographique=28&amp;typeZoneGeographique=REGION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11"/>
              </a:rPr>
              <a:t>https://statistiques.pole-emploi.org/bmo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12"/>
              </a:rPr>
              <a:t>https://</a:t>
            </a:r>
            <a:r>
              <a:rPr lang="fr-FR" b="0" u="sng" dirty="0" smtClean="0">
                <a:hlinkClick r:id="rId12"/>
              </a:rPr>
              <a:t>candidat.pole-emploi.fr/marche-du-travail/secteuractivite?codeSecteurActivite=61&amp;codeZoneGeographique=28&amp;typeZoneGeographique=REGION</a:t>
            </a:r>
            <a:r>
              <a:rPr lang="fr-FR" b="0" dirty="0"/>
              <a:t> </a:t>
            </a:r>
            <a:endParaRPr lang="fr-FR" b="0" dirty="0" smtClean="0"/>
          </a:p>
          <a:p>
            <a:pPr algn="just" fontAlgn="base"/>
            <a:r>
              <a:rPr lang="fr-FR" b="0" u="sng" dirty="0" smtClean="0">
                <a:hlinkClick r:id="rId13"/>
              </a:rPr>
              <a:t>https</a:t>
            </a:r>
            <a:r>
              <a:rPr lang="fr-FR" b="0" u="sng" dirty="0">
                <a:hlinkClick r:id="rId13"/>
              </a:rPr>
              <a:t>://www.pole-emploi.fr/region/normandie/les-publications-statistiques/la-meteo-de-lemploi.html</a:t>
            </a:r>
            <a:r>
              <a:rPr lang="fr-FR" b="0" dirty="0"/>
              <a:t> </a:t>
            </a:r>
          </a:p>
          <a:p>
            <a:pPr algn="just" fontAlgn="base"/>
            <a:r>
              <a:rPr lang="fr-FR" b="0" u="sng" dirty="0">
                <a:hlinkClick r:id="rId14"/>
              </a:rPr>
              <a:t>https://candidat.pole-emploi.fr/offres/recherche?domaine=E&amp;lieux=28R&amp;offresPartenaires=true&amp;rayon=10&amp;tri=0</a:t>
            </a:r>
            <a:r>
              <a:rPr lang="fr-FR" b="0" dirty="0"/>
              <a:t> </a:t>
            </a:r>
            <a:endParaRPr lang="fr-FR" b="0" dirty="0" smtClean="0"/>
          </a:p>
          <a:p>
            <a:pPr algn="just" fontAlgn="base"/>
            <a:r>
              <a:rPr lang="fr-FR" b="0" dirty="0">
                <a:hlinkClick r:id="rId15"/>
              </a:rPr>
              <a:t>https://www.cariforefnormandie.fr/observer/anticipation-et-accompagnement-des-mutations-economiques/les-metiers-en-tension</a:t>
            </a:r>
            <a:r>
              <a:rPr lang="fr-FR" b="0" dirty="0" smtClean="0">
                <a:hlinkClick r:id="rId15"/>
              </a:rPr>
              <a:t>/</a:t>
            </a:r>
            <a:r>
              <a:rPr lang="fr-FR" b="0" dirty="0" smtClean="0"/>
              <a:t> </a:t>
            </a:r>
            <a:endParaRPr lang="fr-FR" b="0" dirty="0"/>
          </a:p>
          <a:p>
            <a:pPr algn="just" fontAlgn="base"/>
            <a:r>
              <a:rPr lang="fr-FR" b="0" u="sng" dirty="0">
                <a:hlinkClick r:id="rId16"/>
              </a:rPr>
              <a:t>https://normandie.cleor.org/metier/38383</a:t>
            </a:r>
          </a:p>
          <a:p>
            <a:pPr algn="just" fontAlgn="base"/>
            <a:r>
              <a:rPr lang="fr-FR" b="0" u="sng" dirty="0" smtClean="0">
                <a:hlinkClick r:id="rId16"/>
              </a:rPr>
              <a:t>https</a:t>
            </a:r>
            <a:r>
              <a:rPr lang="fr-FR" b="0" u="sng" dirty="0">
                <a:hlinkClick r:id="rId16"/>
              </a:rPr>
              <a:t>://sig.ville.gouv.fr/Territoire/76540</a:t>
            </a:r>
            <a:r>
              <a:rPr lang="fr-FR" b="0" dirty="0"/>
              <a:t> 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Sources de </a:t>
            </a:r>
            <a:r>
              <a:rPr lang="fr-FR" b="1" dirty="0" smtClean="0"/>
              <a:t>recherches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8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2328" r="1017" b="17532"/>
          <a:stretch/>
        </p:blipFill>
        <p:spPr bwMode="auto">
          <a:xfrm>
            <a:off x="-1" y="1340768"/>
            <a:ext cx="9144001" cy="417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1268760"/>
          </a:xfrm>
        </p:spPr>
        <p:txBody>
          <a:bodyPr/>
          <a:lstStyle/>
          <a:p>
            <a:pPr algn="ctr"/>
            <a:r>
              <a:rPr lang="fr-FR" dirty="0" smtClean="0"/>
              <a:t>VEILLE INFORMATIONNELLE METIER CM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-- </a:t>
            </a:r>
            <a:r>
              <a:rPr lang="fr-FR" dirty="0" smtClean="0"/>
              <a:t>PRESENTATION SYNTHETIQUE</a:t>
            </a:r>
            <a:br>
              <a:rPr lang="fr-FR" dirty="0" smtClean="0"/>
            </a:br>
            <a:r>
              <a:rPr lang="fr-FR" dirty="0" smtClean="0"/>
              <a:t>-- MAJ selon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2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611560" y="1124744"/>
            <a:ext cx="2376264" cy="1746194"/>
            <a:chOff x="755576" y="764704"/>
            <a:chExt cx="2376264" cy="1746194"/>
          </a:xfrm>
          <a:noFill/>
        </p:grpSpPr>
        <p:sp>
          <p:nvSpPr>
            <p:cNvPr id="4" name="Bulle ronde 3"/>
            <p:cNvSpPr/>
            <p:nvPr/>
          </p:nvSpPr>
          <p:spPr>
            <a:xfrm>
              <a:off x="755576" y="764704"/>
              <a:ext cx="2376264" cy="1746194"/>
            </a:xfrm>
            <a:prstGeom prst="wedgeEllipseCallout">
              <a:avLst>
                <a:gd name="adj1" fmla="val -27829"/>
                <a:gd name="adj2" fmla="val 75195"/>
              </a:avLst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07605" y="908720"/>
              <a:ext cx="1908211" cy="1477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Carole</a:t>
              </a:r>
              <a:r>
                <a:rPr lang="fr-FR" dirty="0" smtClean="0"/>
                <a:t> : « Il est important de considérer la personne dans son entièreté »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476" y="216064"/>
            <a:ext cx="7520940" cy="548640"/>
          </a:xfrm>
        </p:spPr>
        <p:txBody>
          <a:bodyPr/>
          <a:lstStyle/>
          <a:p>
            <a:pPr algn="ctr"/>
            <a:r>
              <a:rPr lang="fr-FR" dirty="0" smtClean="0"/>
              <a:t>ENTRETIENS PARTENAIRES CEP - RESUME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3031" y="3284984"/>
            <a:ext cx="2448272" cy="158819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4421" y="3573016"/>
            <a:ext cx="2205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u="sng" dirty="0" smtClean="0"/>
              <a:t>Partenaires CEP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Transition Pro</a:t>
            </a:r>
          </a:p>
          <a:p>
            <a:pPr marL="285750" indent="-285750" algn="ctr">
              <a:buFontTx/>
              <a:buChar char="-"/>
            </a:pPr>
            <a:r>
              <a:rPr lang="fr-FR" dirty="0" err="1" smtClean="0"/>
              <a:t>Workin</a:t>
            </a:r>
            <a:r>
              <a:rPr lang="fr-FR" dirty="0" smtClean="0"/>
              <a:t>’/L’ADAPT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469913" y="1700808"/>
            <a:ext cx="1768803" cy="158417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3"/>
          </p:cNvCxnSpPr>
          <p:nvPr/>
        </p:nvCxnSpPr>
        <p:spPr>
          <a:xfrm flipV="1">
            <a:off x="2591303" y="4077072"/>
            <a:ext cx="1692665" cy="200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4283968" y="908720"/>
            <a:ext cx="4680520" cy="1668958"/>
            <a:chOff x="4283968" y="908720"/>
            <a:chExt cx="4680520" cy="166895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283968" y="908720"/>
              <a:ext cx="4680520" cy="1668958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427984" y="1015568"/>
              <a:ext cx="43924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Champs d’application :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Transitions professionnelles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Formation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 Insertion TH, personnes en situation précaire, etc.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283968" y="2954561"/>
            <a:ext cx="4680520" cy="2418655"/>
            <a:chOff x="4283968" y="2954561"/>
            <a:chExt cx="4680520" cy="2418655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4283968" y="2954561"/>
              <a:ext cx="4680520" cy="2418655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427984" y="3140968"/>
              <a:ext cx="43924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Forces métier :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Créer du lien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Soutenir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Equipe pluridisciplinaire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Echanger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Elaborer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Co-construire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4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 rot="10800000" flipV="1">
            <a:off x="827584" y="2758180"/>
            <a:ext cx="2808312" cy="2448272"/>
            <a:chOff x="827584" y="3068960"/>
            <a:chExt cx="2808312" cy="2088232"/>
          </a:xfrm>
        </p:grpSpPr>
        <p:sp>
          <p:nvSpPr>
            <p:cNvPr id="13" name="Bulle ronde 12"/>
            <p:cNvSpPr/>
            <p:nvPr/>
          </p:nvSpPr>
          <p:spPr>
            <a:xfrm>
              <a:off x="827584" y="3068960"/>
              <a:ext cx="2808312" cy="2088232"/>
            </a:xfrm>
            <a:prstGeom prst="wedgeEllipseCallout">
              <a:avLst>
                <a:gd name="adj1" fmla="val 39355"/>
                <a:gd name="adj2" fmla="val -58601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43607" y="3299432"/>
              <a:ext cx="23762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Saliha</a:t>
              </a:r>
              <a:r>
                <a:rPr lang="fr-FR" dirty="0" smtClean="0"/>
                <a:t> : « Il est important d’avoir de bons outils et de savoir se démarquer en personnalisant ses accompagnements »</a:t>
              </a:r>
              <a:endParaRPr lang="fr-FR" dirty="0"/>
            </a:p>
          </p:txBody>
        </p:sp>
      </p:grpSp>
      <p:cxnSp>
        <p:nvCxnSpPr>
          <p:cNvPr id="7" name="Connecteur droit avec flèche 6"/>
          <p:cNvCxnSpPr/>
          <p:nvPr/>
        </p:nvCxnSpPr>
        <p:spPr>
          <a:xfrm>
            <a:off x="2699792" y="1196752"/>
            <a:ext cx="151216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699792" y="2060848"/>
            <a:ext cx="1512168" cy="156936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251520" y="548680"/>
            <a:ext cx="2450054" cy="2123072"/>
            <a:chOff x="251520" y="1809984"/>
            <a:chExt cx="2450054" cy="2123072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51520" y="1809984"/>
              <a:ext cx="2448272" cy="212307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3302" y="1994357"/>
              <a:ext cx="24482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CEP : 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Structures privées (AKSIS, ID Formation, Analyse et Action, etc.)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Indépendant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83968" y="260648"/>
            <a:ext cx="4680520" cy="1872208"/>
            <a:chOff x="4283968" y="260648"/>
            <a:chExt cx="4680520" cy="1872208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283968" y="260648"/>
              <a:ext cx="4680520" cy="1872208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427984" y="306522"/>
              <a:ext cx="43924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Missions :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Accompagnements dans la gestion et l’évolution de carrière + des compétences </a:t>
              </a:r>
            </a:p>
            <a:p>
              <a:pPr algn="ctr"/>
              <a:r>
                <a:rPr lang="fr-FR" dirty="0"/>
                <a:t>-</a:t>
              </a:r>
              <a:r>
                <a:rPr lang="fr-FR" dirty="0" smtClean="0"/>
                <a:t> Réalisation de Bilans, construction projet, adopter une posture professionnelle, etc.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283968" y="2492896"/>
            <a:ext cx="4680520" cy="2418655"/>
            <a:chOff x="4283968" y="2492896"/>
            <a:chExt cx="4680520" cy="2418655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283968" y="2492896"/>
              <a:ext cx="4680520" cy="2418655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427984" y="2693819"/>
              <a:ext cx="43924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Forces métier :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Evaluer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Définir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Suivre et Accompagner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Autonomie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Polyvalence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Diversité et Transmission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49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 rot="20877629">
            <a:off x="718615" y="203350"/>
            <a:ext cx="2664296" cy="2016224"/>
            <a:chOff x="971600" y="260648"/>
            <a:chExt cx="2664296" cy="2016224"/>
          </a:xfrm>
        </p:grpSpPr>
        <p:sp>
          <p:nvSpPr>
            <p:cNvPr id="17" name="Bulle ronde 16"/>
            <p:cNvSpPr/>
            <p:nvPr/>
          </p:nvSpPr>
          <p:spPr>
            <a:xfrm>
              <a:off x="971600" y="260648"/>
              <a:ext cx="2664296" cy="2016224"/>
            </a:xfrm>
            <a:prstGeom prst="wedgeEllipseCallout">
              <a:avLst>
                <a:gd name="adj1" fmla="val -5026"/>
                <a:gd name="adj2" fmla="val 73278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331640" y="404664"/>
              <a:ext cx="20882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Laurence</a:t>
              </a:r>
              <a:r>
                <a:rPr lang="fr-FR" dirty="0" smtClean="0"/>
                <a:t> : « Il est important d’apaiser ses relations de travail ainsi que les problématiques liées au travail »</a:t>
              </a:r>
              <a:endParaRPr lang="fr-FR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283968" y="260648"/>
            <a:ext cx="4680520" cy="1944216"/>
            <a:chOff x="4283968" y="260648"/>
            <a:chExt cx="4680520" cy="194421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283968" y="260648"/>
              <a:ext cx="4680520" cy="1944216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27984" y="332656"/>
              <a:ext cx="43924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Missions :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Permettre aux DE et aux personnes actives de faire un travail d’introspection et d’analyse de leurs blocages tant dans leur environnement professionnel que dans leur parcours professionnel.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283968" y="2492896"/>
            <a:ext cx="4680520" cy="2418655"/>
            <a:chOff x="4283968" y="2492896"/>
            <a:chExt cx="4680520" cy="2418655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283968" y="2492896"/>
              <a:ext cx="4680520" cy="2418655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427984" y="2708920"/>
              <a:ext cx="43924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Forces métier :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Confiance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Confidentialité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Guider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Ecouter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Evaluer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Soutenir</a:t>
              </a:r>
              <a:endParaRPr lang="fr-FR" dirty="0"/>
            </a:p>
          </p:txBody>
        </p:sp>
      </p:grpSp>
      <p:cxnSp>
        <p:nvCxnSpPr>
          <p:cNvPr id="9" name="Connecteur droit avec flèche 8"/>
          <p:cNvCxnSpPr/>
          <p:nvPr/>
        </p:nvCxnSpPr>
        <p:spPr>
          <a:xfrm flipV="1">
            <a:off x="2699792" y="1124744"/>
            <a:ext cx="1584176" cy="182981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699792" y="3702223"/>
            <a:ext cx="1584176" cy="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251520" y="2276872"/>
            <a:ext cx="2448272" cy="2376264"/>
            <a:chOff x="251520" y="1700808"/>
            <a:chExt cx="2448272" cy="2376264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51520" y="1700808"/>
              <a:ext cx="2448272" cy="2376264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50284" y="1916832"/>
              <a:ext cx="220549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u="sng" dirty="0" smtClean="0"/>
                <a:t>Lien CEP : 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Psychologue du Travail</a:t>
              </a:r>
            </a:p>
            <a:p>
              <a:pPr marL="285750" indent="-285750" algn="ctr">
                <a:buFontTx/>
                <a:buChar char="-"/>
              </a:pPr>
              <a:r>
                <a:rPr lang="fr-FR" dirty="0" smtClean="0"/>
                <a:t>Psychologue libérale spécialisée en RPS * 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51520" y="4740245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 RPS = Risques Psychosociaux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320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941824"/>
            <a:ext cx="7520940" cy="2343160"/>
          </a:xfrm>
        </p:spPr>
        <p:txBody>
          <a:bodyPr/>
          <a:lstStyle/>
          <a:p>
            <a:pPr algn="just"/>
            <a:r>
              <a:rPr lang="fr-FR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MERCI POUR VOTRE ATTENTION !</a:t>
            </a:r>
            <a:r>
              <a:rPr lang="fr-F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fr-F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5208" y="3404885"/>
            <a:ext cx="6125304" cy="2328371"/>
          </a:xfrm>
        </p:spPr>
        <p:txBody>
          <a:bodyPr>
            <a:normAutofit/>
          </a:bodyPr>
          <a:lstStyle/>
          <a:p>
            <a:r>
              <a:rPr lang="fr-FR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vos questions </a:t>
            </a:r>
            <a:r>
              <a:rPr lang="fr-FR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0427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 MARCHE EN NORMANDIE (ROUEN) – METIER DE COMMUNITY MANAGER</a:t>
            </a:r>
            <a:endParaRPr lang="fr-FR" dirty="0"/>
          </a:p>
        </p:txBody>
      </p:sp>
      <p:pic>
        <p:nvPicPr>
          <p:cNvPr id="4098" name="Picture 2" descr="Normandie | Guide de voyage Normandie | Lonely Plan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7" y="1484784"/>
            <a:ext cx="2676167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Séjour Normandie : découvrez les centres UC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2918452" cy="166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omment venir et se déplacer en Normandie - Normandie Touris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75" y="1492126"/>
            <a:ext cx="2578053" cy="172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Gîtes et Chambres d'hôtes en Normandie, idéal pour tous vos séjours  normands 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479"/>
            <a:ext cx="3376663" cy="1799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050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008112"/>
          </a:xfrm>
        </p:spPr>
        <p:txBody>
          <a:bodyPr/>
          <a:lstStyle/>
          <a:p>
            <a:pPr algn="ctr"/>
            <a:r>
              <a:rPr lang="fr-FR" dirty="0" smtClean="0"/>
              <a:t>BASSIN D’EMPLOI – Normandie </a:t>
            </a:r>
            <a:br>
              <a:rPr lang="fr-FR" dirty="0" smtClean="0"/>
            </a:br>
            <a:r>
              <a:rPr lang="fr-FR" i="1" dirty="0" smtClean="0"/>
              <a:t>(SOURCE INSEE)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4752528" cy="15841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+ d’emplois dans le Secteur Tertiaire Marchand (Commerce, transports, services divers)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Stabilité du Secteur Tertiaire (Marchand et Non Marchand – Administration publique, enseignement, santé, action sociale)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https://lh5.googleusercontent.com/cOzEOFp6DEvrvgd1HCxXsL8jAYixTs6NqMCaE_IUH_OR4Z0Z105BCEbplW2U4GckVKzIcY5lbckae8pMK-GK-2ioHYTRmlLUwmotbZl-qlKzibg9nXAi2U5VhOKK321FGb3Fnj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5543" r="34873" b="7578"/>
          <a:stretch/>
        </p:blipFill>
        <p:spPr bwMode="auto">
          <a:xfrm>
            <a:off x="5324084" y="1844824"/>
            <a:ext cx="34243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s://lh6.googleusercontent.com/ynbyaeCdE_HgGhiJg9M90tV0FRKOBT5FLkfHTPYJCTykKzwx3PzuarM-juGfxqMGjhO5xAgneGsGe2SyvyD3ZaCg3FBBu3aVinrTJrafX0WPCw_Dw0h-u7cMBKUGBGf1pQ8nEM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5026" r="38389"/>
          <a:stretch/>
        </p:blipFill>
        <p:spPr bwMode="auto">
          <a:xfrm>
            <a:off x="1176142" y="3429000"/>
            <a:ext cx="3433198" cy="267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ZoneTexte 5"/>
          <p:cNvSpPr txBox="1"/>
          <p:nvPr/>
        </p:nvSpPr>
        <p:spPr>
          <a:xfrm>
            <a:off x="467544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Constat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6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pPr algn="ctr"/>
            <a:r>
              <a:rPr lang="fr-FR" dirty="0" smtClean="0"/>
              <a:t>POPULATION ACTIVE – NORMANDIE </a:t>
            </a:r>
            <a:br>
              <a:rPr lang="fr-FR" dirty="0" smtClean="0"/>
            </a:br>
            <a:r>
              <a:rPr lang="fr-FR" i="1" dirty="0"/>
              <a:t>(SOURCE INSEE)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316652"/>
            <a:ext cx="7520940" cy="3264476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-&gt; Répartition population active (15-64 ans) + chômage suivent les moyennes nationales.</a:t>
            </a:r>
          </a:p>
          <a:p>
            <a:pPr algn="just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u="sng" dirty="0" smtClean="0">
                <a:solidFill>
                  <a:schemeClr val="accent5">
                    <a:lumMod val="75000"/>
                  </a:schemeClr>
                </a:solidFill>
              </a:rPr>
              <a:t>Ex :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              Actifs en emploi                        	Normandie = 63,4%/France = 63,7% 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   Taux de chômage                     	Normandie = 13,6%/France = 13,9%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	   Population Active                     	Rouen = 55,4%/France = 63,7%</a:t>
            </a: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-&gt; 	A Rouen, les 25-54 ans ont Taux d’Emploi + élevé  (72,8%) 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Hommes = 72,6%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VS   Femmes = 73%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419872" y="2420888"/>
            <a:ext cx="10801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635896" y="2780928"/>
            <a:ext cx="8640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63888" y="3140968"/>
            <a:ext cx="9361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fr-FR" dirty="0" smtClean="0"/>
              <a:t>Emploi – ROUEN</a:t>
            </a:r>
            <a:br>
              <a:rPr lang="fr-FR" dirty="0" smtClean="0"/>
            </a:br>
            <a:r>
              <a:rPr lang="fr-FR" i="1" dirty="0"/>
              <a:t>(SOURCE INSEE)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22960" y="1844824"/>
            <a:ext cx="7520940" cy="254439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-&gt; CSP + représentative est celle des « Professions Intermédiaires » </a:t>
            </a:r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(31,1%). </a:t>
            </a:r>
          </a:p>
          <a:p>
            <a:pPr algn="just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Au niveau national, c’est la CSP des « Employés » qui est la + représentative (27,7%)</a:t>
            </a:r>
          </a:p>
          <a:p>
            <a:pPr algn="just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Instituteurs, infirmières, assistantes sociales, …</a:t>
            </a: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-&gt; + d’emplois dans le Secteur Tertiaire non marchand (95,8%) et dans le Secteur de l’Industrie  (91,4%). Similaire au niveau national </a:t>
            </a: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Remarque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6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530" y="476672"/>
            <a:ext cx="7520940" cy="1224136"/>
          </a:xfrm>
        </p:spPr>
        <p:txBody>
          <a:bodyPr/>
          <a:lstStyle/>
          <a:p>
            <a:pPr algn="ctr"/>
            <a:r>
              <a:rPr lang="fr-FR" dirty="0" smtClean="0"/>
              <a:t>ADEQUATION OFFRE/DEMANDE – METIER CM – NORMANDIE  </a:t>
            </a:r>
            <a:r>
              <a:rPr lang="fr-FR" i="1" dirty="0" smtClean="0"/>
              <a:t>(SOURCE IMT)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1530" y="2204864"/>
            <a:ext cx="7520940" cy="266429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 algn="just"/>
            <a:r>
              <a:rPr lang="fr-FR" dirty="0"/>
              <a:t>	</a:t>
            </a:r>
            <a:r>
              <a:rPr lang="fr-FR" dirty="0" smtClean="0"/>
              <a:t>	-&gt; A fin avril 2021 - </a:t>
            </a:r>
            <a:r>
              <a:rPr lang="fr-FR" sz="1800" dirty="0" smtClean="0"/>
              <a:t>4 </a:t>
            </a:r>
            <a:r>
              <a:rPr lang="fr-FR" sz="1800" dirty="0"/>
              <a:t>offres pour </a:t>
            </a:r>
            <a:r>
              <a:rPr lang="fr-FR" sz="1800" dirty="0" smtClean="0"/>
              <a:t>195 </a:t>
            </a:r>
            <a:r>
              <a:rPr lang="fr-FR" sz="1800" dirty="0"/>
              <a:t>DE </a:t>
            </a:r>
            <a:r>
              <a:rPr lang="fr-FR" dirty="0" smtClean="0"/>
              <a:t>:</a:t>
            </a:r>
          </a:p>
          <a:p>
            <a:pPr marL="0" indent="0" algn="just"/>
            <a:endParaRPr lang="fr-FR" dirty="0"/>
          </a:p>
          <a:p>
            <a:pPr marL="0" indent="0" algn="just"/>
            <a:r>
              <a:rPr lang="fr-FR" dirty="0"/>
              <a:t>= + de demandes que d’offres</a:t>
            </a:r>
          </a:p>
          <a:p>
            <a:pPr marL="0" indent="0" algn="just"/>
            <a:r>
              <a:rPr lang="fr-FR" dirty="0"/>
              <a:t>= </a:t>
            </a:r>
            <a:r>
              <a:rPr lang="fr-FR" dirty="0" smtClean="0"/>
              <a:t>51,52</a:t>
            </a:r>
            <a:r>
              <a:rPr lang="fr-FR" dirty="0"/>
              <a:t>% CDD de – 3 mois</a:t>
            </a:r>
          </a:p>
          <a:p>
            <a:pPr marL="0" indent="0" algn="just"/>
            <a:r>
              <a:rPr lang="fr-FR" dirty="0"/>
              <a:t>= Code ROME E1101 Animation de Site Multimédia</a:t>
            </a:r>
          </a:p>
          <a:p>
            <a:pPr marL="0" indent="0" algn="just"/>
            <a:r>
              <a:rPr lang="fr-FR" dirty="0"/>
              <a:t>= Famille Professionnelle : </a:t>
            </a:r>
            <a:r>
              <a:rPr lang="fr-FR" dirty="0" smtClean="0"/>
              <a:t>Assistants </a:t>
            </a:r>
            <a:r>
              <a:rPr lang="fr-FR" dirty="0"/>
              <a:t>de Communication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17635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936104"/>
          </a:xfrm>
        </p:spPr>
        <p:txBody>
          <a:bodyPr/>
          <a:lstStyle/>
          <a:p>
            <a:pPr algn="ctr"/>
            <a:r>
              <a:rPr lang="fr-FR" dirty="0" smtClean="0"/>
              <a:t>ADEQUATION OFFRE/DEMANDE – METIER CM – SEINE-MARITIME </a:t>
            </a:r>
            <a:r>
              <a:rPr lang="fr-FR" i="1" dirty="0" smtClean="0"/>
              <a:t>(SOURCE IMT)</a:t>
            </a:r>
            <a:endParaRPr lang="fr-FR" i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11530" y="2132856"/>
            <a:ext cx="7520940" cy="230425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 algn="ctr"/>
            <a:r>
              <a:rPr lang="fr-FR" sz="1900" dirty="0" smtClean="0"/>
              <a:t>-&gt; </a:t>
            </a:r>
            <a:r>
              <a:rPr lang="fr-FR" dirty="0" smtClean="0"/>
              <a:t>A fin avril 2021 </a:t>
            </a:r>
            <a:r>
              <a:rPr lang="fr-FR" sz="1900" dirty="0" smtClean="0"/>
              <a:t>- </a:t>
            </a:r>
            <a:r>
              <a:rPr lang="fr-FR" sz="1800" dirty="0" smtClean="0"/>
              <a:t>0 </a:t>
            </a:r>
            <a:r>
              <a:rPr lang="fr-FR" sz="1800" dirty="0"/>
              <a:t>offres pour </a:t>
            </a:r>
            <a:r>
              <a:rPr lang="fr-FR" sz="1800" dirty="0" smtClean="0"/>
              <a:t>73 DE </a:t>
            </a:r>
            <a:endParaRPr lang="fr-FR" sz="1900" dirty="0" smtClean="0"/>
          </a:p>
          <a:p>
            <a:pPr marL="0" indent="0" algn="ctr"/>
            <a:endParaRPr lang="fr-FR" sz="1900" dirty="0"/>
          </a:p>
          <a:p>
            <a:pPr marL="0" indent="0" algn="just"/>
            <a:r>
              <a:rPr lang="fr-FR" dirty="0"/>
              <a:t>= + de demandes que d’offres</a:t>
            </a:r>
          </a:p>
          <a:p>
            <a:pPr marL="0" indent="0" algn="just"/>
            <a:r>
              <a:rPr lang="fr-FR" dirty="0"/>
              <a:t>= </a:t>
            </a:r>
            <a:r>
              <a:rPr lang="fr-FR" dirty="0" smtClean="0"/>
              <a:t>53,85% </a:t>
            </a:r>
            <a:r>
              <a:rPr lang="fr-FR" dirty="0"/>
              <a:t>CDD de – 3 </a:t>
            </a:r>
            <a:r>
              <a:rPr lang="fr-FR" dirty="0" smtClean="0"/>
              <a:t>mois </a:t>
            </a:r>
            <a:endParaRPr lang="fr-FR" dirty="0"/>
          </a:p>
          <a:p>
            <a:pPr marL="0" indent="0"/>
            <a:endParaRPr lang="fr-FR" dirty="0" smtClean="0"/>
          </a:p>
          <a:p>
            <a:pPr marL="0" indent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936104"/>
          </a:xfrm>
        </p:spPr>
        <p:txBody>
          <a:bodyPr/>
          <a:lstStyle/>
          <a:p>
            <a:pPr algn="ctr"/>
            <a:r>
              <a:rPr lang="fr-FR" dirty="0" smtClean="0"/>
              <a:t>ADEQUATION OFFRE/DEMANDE – METIER CM – SEINE-MARITIME </a:t>
            </a:r>
            <a:r>
              <a:rPr lang="fr-FR" i="1" dirty="0" smtClean="0"/>
              <a:t>(SOURCE IMT) </a:t>
            </a:r>
            <a:r>
              <a:rPr lang="fr-FR" u="sng" dirty="0" smtClean="0"/>
              <a:t>SUITE</a:t>
            </a:r>
            <a:endParaRPr lang="fr-FR" u="sng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345638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/>
            <a:r>
              <a:rPr lang="fr-FR" dirty="0" smtClean="0"/>
              <a:t>-&gt; </a:t>
            </a:r>
            <a:r>
              <a:rPr lang="fr-FR" dirty="0"/>
              <a:t>Comparaison Métiers  - En Normandie </a:t>
            </a:r>
            <a:r>
              <a:rPr lang="fr-FR" dirty="0" smtClean="0"/>
              <a:t> (A début Mai 2021):</a:t>
            </a:r>
          </a:p>
          <a:p>
            <a:pPr marL="0" indent="0"/>
            <a:endParaRPr lang="fr-FR" dirty="0"/>
          </a:p>
          <a:p>
            <a:pPr marL="0" indent="0"/>
            <a:endParaRPr lang="fr-FR" dirty="0" smtClean="0"/>
          </a:p>
          <a:p>
            <a:pPr marL="0" indent="0"/>
            <a:endParaRPr lang="fr-FR" dirty="0"/>
          </a:p>
          <a:p>
            <a:pPr marL="0" indent="0" algn="just"/>
            <a:r>
              <a:rPr lang="fr-FR" dirty="0" smtClean="0"/>
              <a:t>= Beaucoup de demandes car le METIER DE CM est porteur</a:t>
            </a:r>
          </a:p>
          <a:p>
            <a:pPr marL="0" indent="0" algn="just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travail-emploi.gouv.fr/IMG/pdf/liste_metiers_porteurs_normandie.pdf</a:t>
            </a:r>
            <a:r>
              <a:rPr lang="fr-FR" dirty="0" smtClean="0"/>
              <a:t> </a:t>
            </a:r>
          </a:p>
          <a:p>
            <a:pPr marL="0" indent="0" algn="just"/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www.pole-emploi.fr/region/normandie/les-publications-statistiques/les-bassins-demploi/bassins-demploi-de-seine-maritim/bassin-de-rouen.html</a:t>
            </a:r>
            <a:r>
              <a:rPr lang="fr-FR" dirty="0" smtClean="0"/>
              <a:t> </a:t>
            </a:r>
          </a:p>
          <a:p>
            <a:pPr marL="0" indent="0" algn="just"/>
            <a:r>
              <a:rPr lang="fr-FR" dirty="0">
                <a:hlinkClick r:id="rId4"/>
              </a:rPr>
              <a:t>https://www.cariforefnormandie.fr/observer/anticipation-et-accompagnement-des-mutations-economiques/les-metiers-en-tension</a:t>
            </a:r>
            <a:r>
              <a:rPr lang="fr-FR" dirty="0" smtClean="0">
                <a:hlinkClick r:id="rId4"/>
              </a:rPr>
              <a:t>/</a:t>
            </a:r>
            <a:r>
              <a:rPr lang="fr-FR" dirty="0" smtClean="0"/>
              <a:t> </a:t>
            </a:r>
          </a:p>
          <a:p>
            <a:pPr marL="0" indent="0" algn="just"/>
            <a:r>
              <a:rPr lang="fr-FR" dirty="0" smtClean="0"/>
              <a:t>= Le Secteur de l’Animation de Site Multimédia est donc entièrement impacté  par cette saturation (</a:t>
            </a:r>
            <a:r>
              <a:rPr lang="fr-FR" dirty="0" err="1" smtClean="0"/>
              <a:t>Market</a:t>
            </a:r>
            <a:r>
              <a:rPr lang="fr-FR" dirty="0" smtClean="0"/>
              <a:t>, Com, Management des RS).</a:t>
            </a:r>
          </a:p>
          <a:p>
            <a:pPr marL="0" indent="0" algn="just"/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50959"/>
              </p:ext>
            </p:extLst>
          </p:nvPr>
        </p:nvGraphicFramePr>
        <p:xfrm>
          <a:off x="1428328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927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Chargé(e)</a:t>
                      </a:r>
                      <a:r>
                        <a:rPr lang="fr-FR" baseline="0" dirty="0" smtClean="0"/>
                        <a:t> de Communication</a:t>
                      </a:r>
                      <a:endParaRPr lang="fr-FR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Community Manager </a:t>
                      </a:r>
                      <a:endParaRPr lang="fr-FR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 offres pour 887 DE</a:t>
                      </a:r>
                      <a:endParaRPr lang="fr-FR" sz="1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 offres pour 195 DE</a:t>
                      </a:r>
                      <a:endParaRPr lang="fr-FR" sz="1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-99392"/>
            <a:ext cx="7520940" cy="1512168"/>
          </a:xfrm>
        </p:spPr>
        <p:txBody>
          <a:bodyPr/>
          <a:lstStyle/>
          <a:p>
            <a:pPr algn="ctr"/>
            <a:r>
              <a:rPr lang="fr-FR" dirty="0"/>
              <a:t>Top 5 des Secteurs d’Activité - Métier de CM en Normandie </a:t>
            </a:r>
            <a:r>
              <a:rPr lang="fr-FR" i="1" dirty="0" smtClean="0"/>
              <a:t>(Source CLEOR)</a:t>
            </a:r>
            <a:endParaRPr lang="fr-FR" i="1" dirty="0"/>
          </a:p>
        </p:txBody>
      </p:sp>
      <p:pic>
        <p:nvPicPr>
          <p:cNvPr id="2050" name="Picture 2" descr="https://lh6.googleusercontent.com/6Ex2eVw7DwAaSbV7ZfkkM5wPrLWZRrs-TsBlxZ1vxj7lUVuo6Hs8rRazquH7XOjqUWFVYUWsH8BYcRedSRyX2P_m4Ne2Edq7HGBzd77rtE-JnCITwBAeW2NDnkY1kM-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r="7190" b="19703"/>
          <a:stretch/>
        </p:blipFill>
        <p:spPr bwMode="auto">
          <a:xfrm>
            <a:off x="179512" y="3212976"/>
            <a:ext cx="6336704" cy="30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Dvkb5EufA6M5Hx1Mqozjtp4td_pg2_HqvB52vGUP-aR64k15wEH_xGVXw6yeniv2vUghl6sMwvqOSvyp-G7ZsYvfCx3IP7BIsuGxZ4TOv55rjrAcdp0eypusX_2rToX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35707" r="13520" b="7583"/>
          <a:stretch/>
        </p:blipFill>
        <p:spPr bwMode="auto">
          <a:xfrm>
            <a:off x="3635896" y="1268760"/>
            <a:ext cx="54586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662</TotalTime>
  <Words>537</Words>
  <Application>Microsoft Office PowerPoint</Application>
  <PresentationFormat>Affichage à l'écran (4:3)</PresentationFormat>
  <Paragraphs>132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Angles</vt:lpstr>
      <vt:lpstr>PROJET 4 – CONSTITUER NOTRE Réseau DE PARTENAIRES : PRESENTATION ETUDE DE MARCHE – VEILLE - ENTRETIENS</vt:lpstr>
      <vt:lpstr>ETUDE DE MARCHE EN NORMANDIE (ROUEN) – METIER DE COMMUNITY MANAGER</vt:lpstr>
      <vt:lpstr>BASSIN D’EMPLOI – Normandie  (SOURCE INSEE)</vt:lpstr>
      <vt:lpstr>POPULATION ACTIVE – NORMANDIE  (SOURCE INSEE)</vt:lpstr>
      <vt:lpstr>Emploi – ROUEN (SOURCE INSEE)</vt:lpstr>
      <vt:lpstr>ADEQUATION OFFRE/DEMANDE – METIER CM – NORMANDIE  (SOURCE IMT)</vt:lpstr>
      <vt:lpstr>ADEQUATION OFFRE/DEMANDE – METIER CM – SEINE-MARITIME (SOURCE IMT)</vt:lpstr>
      <vt:lpstr>ADEQUATION OFFRE/DEMANDE – METIER CM – SEINE-MARITIME (SOURCE IMT) SUITE</vt:lpstr>
      <vt:lpstr>Top 5 des Secteurs d’Activité - Métier de CM en Normandie (Source CLEOR)</vt:lpstr>
      <vt:lpstr>3 Secteurs d’Activité  EN TENSION - Métier de CM en Normandie (Source CLEOR)</vt:lpstr>
      <vt:lpstr>Employeurs Normands - Potentiel de recrutement métier CM (SOURCE CLEOR)</vt:lpstr>
      <vt:lpstr>Employeurs Normands - Potentiel de recrutement métier CM (SOURCE CLEOR)</vt:lpstr>
      <vt:lpstr>Les quartiers prioritaires - ville de ROUEN (Source SIG VILLE)</vt:lpstr>
      <vt:lpstr>Sources de recherches</vt:lpstr>
      <vt:lpstr>VEILLE INFORMATIONNELLE METIER CM -- PRESENTATION SYNTHETIQUE -- MAJ selon projet</vt:lpstr>
      <vt:lpstr>ENTRETIENS PARTENAIRES CEP - RESUME</vt:lpstr>
      <vt:lpstr>Présentation PowerPoint</vt:lpstr>
      <vt:lpstr>Présentation PowerPoint</vt:lpstr>
      <vt:lpstr>MERCI POUR VOTRE ATTENTION 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Jojo</dc:creator>
  <cp:lastModifiedBy>Jojo</cp:lastModifiedBy>
  <cp:revision>105</cp:revision>
  <dcterms:created xsi:type="dcterms:W3CDTF">2021-05-04T08:07:38Z</dcterms:created>
  <dcterms:modified xsi:type="dcterms:W3CDTF">2021-08-25T13:45:49Z</dcterms:modified>
</cp:coreProperties>
</file>